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1" d="100"/>
          <a:sy n="71" d="100"/>
        </p:scale>
        <p:origin x="1344"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p2001/IBM-Data-Science/blob/main/spaceX/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gp2001/IBM-Data-Science/blob/main/spaceX/jupyter-labs-eda-dataviz-v2.ipynb"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p2001/IBM-Data-Science/blob/main/spaceX/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p2001/IBM-Data-Science/blob/main/spaceX/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p2001/IBM-Data-Science/blob/main/spaceX/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p2001/IBM-Data-Science/blob/main/spaceX/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p2001/IBM-Data-Science/blob/main/spaceX/jupyter-labs-spacex-data-collection-api-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p2001/IBM-Data-Science/blob/main/spaceX/jupyter-labs-spacex-data-collection-api-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Gabrirel</a:t>
            </a:r>
            <a:r>
              <a:rPr lang="en-US" dirty="0">
                <a:solidFill>
                  <a:schemeClr val="bg2"/>
                </a:solidFill>
                <a:latin typeface="Abadi"/>
                <a:ea typeface="SF Pro" pitchFamily="2" charset="0"/>
                <a:cs typeface="SF Pro" pitchFamily="2" charset="0"/>
              </a:rPr>
              <a:t> Shamon</a:t>
            </a:r>
          </a:p>
          <a:p>
            <a:r>
              <a:rPr lang="en-US" dirty="0">
                <a:solidFill>
                  <a:schemeClr val="bg2"/>
                </a:solidFill>
                <a:latin typeface="Abadi" panose="020B0604020104020204" pitchFamily="34" charset="0"/>
                <a:ea typeface="SF Pro" pitchFamily="2" charset="0"/>
                <a:cs typeface="SF Pro" pitchFamily="2" charset="0"/>
              </a:rPr>
              <a:t>13-03-2025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data wrangling process involves cleaning, transforming, and organizing raw data into a usable format for analysis. Below is a description of the data wrangling process using key phrases and a flowchart.</a:t>
            </a:r>
          </a:p>
          <a:p>
            <a:r>
              <a:rPr lang="en-US" sz="1200" dirty="0">
                <a:solidFill>
                  <a:schemeClr val="accent3">
                    <a:lumMod val="25000"/>
                  </a:schemeClr>
                </a:solidFill>
                <a:latin typeface="Abadi" panose="020B0604020104020204" pitchFamily="34" charset="0"/>
              </a:rPr>
              <a:t>Data Cleaning: Removing rows with multiple cores and payloads, handling missing values.</a:t>
            </a:r>
          </a:p>
          <a:p>
            <a:r>
              <a:rPr lang="en-US" sz="1200" dirty="0">
                <a:solidFill>
                  <a:schemeClr val="accent3">
                    <a:lumMod val="25000"/>
                  </a:schemeClr>
                </a:solidFill>
                <a:latin typeface="Abadi" panose="020B0604020104020204" pitchFamily="34" charset="0"/>
              </a:rPr>
              <a:t>Data Transformation: Converting date columns to datetime, extracting specific values from lists.</a:t>
            </a:r>
          </a:p>
          <a:p>
            <a:r>
              <a:rPr lang="en-US" sz="1200" dirty="0">
                <a:solidFill>
                  <a:schemeClr val="accent3">
                    <a:lumMod val="25000"/>
                  </a:schemeClr>
                </a:solidFill>
                <a:latin typeface="Abadi" panose="020B0604020104020204" pitchFamily="34" charset="0"/>
              </a:rPr>
              <a:t>Feature Extraction: Extracting relevant features from columns such as rocket, payload, launchpad, and cores.</a:t>
            </a:r>
          </a:p>
          <a:p>
            <a:r>
              <a:rPr lang="en-US" sz="1200" dirty="0">
                <a:solidFill>
                  <a:schemeClr val="accent3">
                    <a:lumMod val="25000"/>
                  </a:schemeClr>
                </a:solidFill>
                <a:latin typeface="Abadi" panose="020B0604020104020204" pitchFamily="34" charset="0"/>
              </a:rPr>
              <a:t>Data Integration: Combining extracted features into a single </a:t>
            </a:r>
            <a:r>
              <a:rPr lang="en-US" sz="1200" dirty="0" err="1">
                <a:solidFill>
                  <a:schemeClr val="accent3">
                    <a:lumMod val="25000"/>
                  </a:schemeClr>
                </a:solidFill>
                <a:latin typeface="Abadi" panose="020B0604020104020204" pitchFamily="34" charset="0"/>
              </a:rPr>
              <a:t>DataFrame</a:t>
            </a:r>
            <a:r>
              <a:rPr lang="en-US" sz="1200" dirty="0">
                <a:solidFill>
                  <a:schemeClr val="accent3">
                    <a:lumMod val="25000"/>
                  </a:schemeClr>
                </a:solidFill>
                <a:latin typeface="Abadi" panose="020B0604020104020204" pitchFamily="34" charset="0"/>
              </a:rPr>
              <a:t>.</a:t>
            </a:r>
          </a:p>
          <a:p>
            <a:r>
              <a:rPr lang="en-US" sz="1200" dirty="0">
                <a:solidFill>
                  <a:schemeClr val="accent3">
                    <a:lumMod val="25000"/>
                  </a:schemeClr>
                </a:solidFill>
                <a:latin typeface="Abadi" panose="020B0604020104020204" pitchFamily="34" charset="0"/>
              </a:rPr>
              <a:t>Data Filtering: Filtering data to include only Falcon 9 launches.</a:t>
            </a:r>
          </a:p>
          <a:p>
            <a:r>
              <a:rPr lang="en-US" sz="1200" dirty="0">
                <a:solidFill>
                  <a:schemeClr val="accent3">
                    <a:lumMod val="25000"/>
                  </a:schemeClr>
                </a:solidFill>
                <a:latin typeface="Abadi" panose="020B0604020104020204" pitchFamily="34" charset="0"/>
              </a:rPr>
              <a:t>Handling Missing Values: Replacing missing values in </a:t>
            </a:r>
            <a:r>
              <a:rPr lang="en-US" sz="1200" dirty="0" err="1">
                <a:solidFill>
                  <a:schemeClr val="accent3">
                    <a:lumMod val="25000"/>
                  </a:schemeClr>
                </a:solidFill>
                <a:latin typeface="Abadi" panose="020B0604020104020204" pitchFamily="34" charset="0"/>
              </a:rPr>
              <a:t>PayloadMass</a:t>
            </a:r>
            <a:r>
              <a:rPr lang="en-US" sz="1200" dirty="0">
                <a:solidFill>
                  <a:schemeClr val="accent3">
                    <a:lumMod val="25000"/>
                  </a:schemeClr>
                </a:solidFill>
                <a:latin typeface="Abadi" panose="020B0604020104020204" pitchFamily="34" charset="0"/>
              </a:rPr>
              <a:t> with the mean.</a:t>
            </a:r>
          </a:p>
          <a:p>
            <a:r>
              <a:rPr lang="en-US" sz="1200" dirty="0">
                <a:solidFill>
                  <a:schemeClr val="accent3">
                    <a:lumMod val="25000"/>
                  </a:schemeClr>
                </a:solidFill>
                <a:latin typeface="Abadi" panose="020B0604020104020204" pitchFamily="34" charset="0"/>
              </a:rPr>
              <a:t>Export Data: Saving the cleaned and processed data to a CSV file.</a:t>
            </a:r>
          </a:p>
          <a:p>
            <a:r>
              <a:rPr lang="en-US" sz="1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pPr marL="0" indent="0">
              <a:buNone/>
            </a:pPr>
            <a:r>
              <a:rPr lang="en-US" sz="1000" dirty="0">
                <a:hlinkClick r:id="rId3"/>
              </a:rPr>
              <a:t>IBM-Data-Science/</a:t>
            </a:r>
            <a:r>
              <a:rPr lang="en-US" sz="1000" dirty="0" err="1">
                <a:hlinkClick r:id="rId3"/>
              </a:rPr>
              <a:t>spaceX</a:t>
            </a:r>
            <a:r>
              <a:rPr lang="en-US" sz="1000" dirty="0">
                <a:hlinkClick r:id="rId3"/>
              </a:rPr>
              <a:t>/labs-</a:t>
            </a:r>
            <a:r>
              <a:rPr lang="en-US" sz="1000" dirty="0" err="1">
                <a:hlinkClick r:id="rId3"/>
              </a:rPr>
              <a:t>jupyter</a:t>
            </a:r>
            <a:r>
              <a:rPr lang="en-US" sz="1000" dirty="0">
                <a:hlinkClick r:id="rId3"/>
              </a:rPr>
              <a:t>-</a:t>
            </a:r>
            <a:r>
              <a:rPr lang="en-US" sz="1000" dirty="0" err="1">
                <a:hlinkClick r:id="rId3"/>
              </a:rPr>
              <a:t>spacex</a:t>
            </a:r>
            <a:r>
              <a:rPr lang="en-US" sz="1000" dirty="0">
                <a:hlinkClick r:id="rId3"/>
              </a:rPr>
              <a:t>-Data wrangling-v2.ipynb at main · gp2001/IBM-Data-Science</a:t>
            </a:r>
            <a:endParaRPr lang="en-US" sz="1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08522" cy="1476973"/>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The data visualization process involves analyzing the relationship between various factors affecting the success of SpaceX Falcon 9 launches. Key visualizations include the relationship between flight number and payload mass, launch site, and orbit type, as well as the yearly success rate trend. These visualizations help identify patterns such as higher success rates with increased flight numbers, varying success rates across different launch sites and orbits, and an overall increase in success rates over time.</a:t>
            </a:r>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4EC889D2-7D45-D70C-6693-3885E163110B}"/>
              </a:ext>
            </a:extLst>
          </p:cNvPr>
          <p:cNvPicPr>
            <a:picLocks noChangeAspect="1"/>
          </p:cNvPicPr>
          <p:nvPr/>
        </p:nvPicPr>
        <p:blipFill>
          <a:blip r:embed="rId3"/>
          <a:stretch>
            <a:fillRect/>
          </a:stretch>
        </p:blipFill>
        <p:spPr>
          <a:xfrm>
            <a:off x="979923" y="3055172"/>
            <a:ext cx="5047888" cy="3575292"/>
          </a:xfrm>
          <a:prstGeom prst="rect">
            <a:avLst/>
          </a:prstGeom>
        </p:spPr>
      </p:pic>
      <p:pic>
        <p:nvPicPr>
          <p:cNvPr id="8" name="Picture 7">
            <a:extLst>
              <a:ext uri="{FF2B5EF4-FFF2-40B4-BE49-F238E27FC236}">
                <a16:creationId xmlns:a16="http://schemas.microsoft.com/office/drawing/2014/main" id="{C5FCBB7D-6D92-4E9A-6480-0F9E3DA44147}"/>
              </a:ext>
            </a:extLst>
          </p:cNvPr>
          <p:cNvPicPr>
            <a:picLocks noChangeAspect="1"/>
          </p:cNvPicPr>
          <p:nvPr/>
        </p:nvPicPr>
        <p:blipFill>
          <a:blip r:embed="rId4"/>
          <a:stretch>
            <a:fillRect/>
          </a:stretch>
        </p:blipFill>
        <p:spPr>
          <a:xfrm>
            <a:off x="7527782" y="1825625"/>
            <a:ext cx="3487807" cy="2453366"/>
          </a:xfrm>
          <a:prstGeom prst="rect">
            <a:avLst/>
          </a:prstGeom>
        </p:spPr>
      </p:pic>
      <p:sp>
        <p:nvSpPr>
          <p:cNvPr id="9" name="Content Placeholder 4">
            <a:extLst>
              <a:ext uri="{FF2B5EF4-FFF2-40B4-BE49-F238E27FC236}">
                <a16:creationId xmlns:a16="http://schemas.microsoft.com/office/drawing/2014/main" id="{B7DD0246-1F87-BCB3-B30F-E52C0547B674}"/>
              </a:ext>
            </a:extLst>
          </p:cNvPr>
          <p:cNvSpPr txBox="1">
            <a:spLocks/>
          </p:cNvSpPr>
          <p:nvPr/>
        </p:nvSpPr>
        <p:spPr>
          <a:xfrm>
            <a:off x="5883478" y="4842377"/>
            <a:ext cx="6308522" cy="147697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000" dirty="0">
                <a:hlinkClick r:id="rId5"/>
              </a:rPr>
              <a:t>IBM-Data-Science/</a:t>
            </a:r>
            <a:r>
              <a:rPr lang="en-US" sz="1000" dirty="0" err="1">
                <a:hlinkClick r:id="rId5"/>
              </a:rPr>
              <a:t>spaceX</a:t>
            </a:r>
            <a:r>
              <a:rPr lang="en-US" sz="1000" dirty="0">
                <a:hlinkClick r:id="rId5"/>
              </a:rPr>
              <a:t>/jupyter-labs-eda-dataviz-v2.ipynb at main · gp2001/IBM-Data-Science</a:t>
            </a:r>
            <a:endParaRPr lang="en-US" sz="12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2409" y="2506662"/>
            <a:ext cx="9745589" cy="4351338"/>
          </a:xfrm>
          <a:prstGeom prst="rect">
            <a:avLst/>
          </a:prstGeom>
        </p:spPr>
        <p:txBody>
          <a:bodyPr lIns="91440" tIns="45720" rIns="91440" bIns="45720" anchor="t"/>
          <a:lstStyle/>
          <a:p>
            <a:pPr>
              <a:lnSpc>
                <a:spcPct val="100000"/>
              </a:lnSpc>
              <a:spcBef>
                <a:spcPts val="1400"/>
              </a:spcBef>
            </a:pPr>
            <a:r>
              <a:rPr lang="en-US" sz="1100" dirty="0">
                <a:solidFill>
                  <a:schemeClr val="accent3">
                    <a:lumMod val="25000"/>
                  </a:schemeClr>
                </a:solidFill>
                <a:latin typeface="Abadi"/>
              </a:rPr>
              <a:t>Task 1: Display the names of the unique launch sites in the space mission.</a:t>
            </a:r>
          </a:p>
          <a:p>
            <a:pPr>
              <a:lnSpc>
                <a:spcPct val="100000"/>
              </a:lnSpc>
              <a:spcBef>
                <a:spcPts val="1400"/>
              </a:spcBef>
            </a:pPr>
            <a:r>
              <a:rPr lang="en-US" sz="1100" dirty="0">
                <a:solidFill>
                  <a:schemeClr val="accent3">
                    <a:lumMod val="25000"/>
                  </a:schemeClr>
                </a:solidFill>
                <a:latin typeface="Abadi"/>
              </a:rPr>
              <a:t>Task 2: Display 5 records where launch sites begin with the string 'CCA'.</a:t>
            </a:r>
          </a:p>
          <a:p>
            <a:pPr>
              <a:lnSpc>
                <a:spcPct val="100000"/>
              </a:lnSpc>
              <a:spcBef>
                <a:spcPts val="1400"/>
              </a:spcBef>
            </a:pPr>
            <a:r>
              <a:rPr lang="en-US" sz="1100" dirty="0">
                <a:solidFill>
                  <a:schemeClr val="accent3">
                    <a:lumMod val="25000"/>
                  </a:schemeClr>
                </a:solidFill>
                <a:latin typeface="Abadi"/>
              </a:rPr>
              <a:t>Task 3: Display the total payload mass carried by boosters launched by NASA (CRS).</a:t>
            </a:r>
          </a:p>
          <a:p>
            <a:pPr>
              <a:lnSpc>
                <a:spcPct val="100000"/>
              </a:lnSpc>
              <a:spcBef>
                <a:spcPts val="1400"/>
              </a:spcBef>
            </a:pPr>
            <a:r>
              <a:rPr lang="en-US" sz="1100" dirty="0">
                <a:solidFill>
                  <a:schemeClr val="accent3">
                    <a:lumMod val="25000"/>
                  </a:schemeClr>
                </a:solidFill>
                <a:latin typeface="Abadi"/>
              </a:rPr>
              <a:t>Task 4: Display average payload mass carried by booster version F9 v1.1.</a:t>
            </a:r>
          </a:p>
          <a:p>
            <a:pPr>
              <a:lnSpc>
                <a:spcPct val="100000"/>
              </a:lnSpc>
              <a:spcBef>
                <a:spcPts val="1400"/>
              </a:spcBef>
            </a:pPr>
            <a:r>
              <a:rPr lang="en-US" sz="1100" dirty="0">
                <a:solidFill>
                  <a:schemeClr val="accent3">
                    <a:lumMod val="25000"/>
                  </a:schemeClr>
                </a:solidFill>
                <a:latin typeface="Abadi"/>
              </a:rPr>
              <a:t>Task 5: List the date when the first successful landing outcome in ground pad was achieved.</a:t>
            </a:r>
          </a:p>
          <a:p>
            <a:pPr>
              <a:lnSpc>
                <a:spcPct val="100000"/>
              </a:lnSpc>
              <a:spcBef>
                <a:spcPts val="1400"/>
              </a:spcBef>
            </a:pPr>
            <a:r>
              <a:rPr lang="en-US" sz="1100" dirty="0">
                <a:solidFill>
                  <a:schemeClr val="accent3">
                    <a:lumMod val="25000"/>
                  </a:schemeClr>
                </a:solidFill>
                <a:latin typeface="Abadi"/>
              </a:rPr>
              <a:t>Task 6: List the names of the boosters which have success in drone ship and have payload mass greater than 4000 but less than 6000.</a:t>
            </a:r>
          </a:p>
          <a:p>
            <a:pPr>
              <a:lnSpc>
                <a:spcPct val="100000"/>
              </a:lnSpc>
              <a:spcBef>
                <a:spcPts val="1400"/>
              </a:spcBef>
            </a:pPr>
            <a:r>
              <a:rPr lang="en-US" sz="1100" dirty="0">
                <a:solidFill>
                  <a:schemeClr val="accent3">
                    <a:lumMod val="25000"/>
                  </a:schemeClr>
                </a:solidFill>
                <a:latin typeface="Abadi"/>
              </a:rPr>
              <a:t>Task 7: List the total number of successful and failure mission outcomes.</a:t>
            </a:r>
          </a:p>
          <a:p>
            <a:pPr>
              <a:lnSpc>
                <a:spcPct val="100000"/>
              </a:lnSpc>
              <a:spcBef>
                <a:spcPts val="1400"/>
              </a:spcBef>
            </a:pPr>
            <a:r>
              <a:rPr lang="en-US" sz="1100" dirty="0">
                <a:solidFill>
                  <a:schemeClr val="accent3">
                    <a:lumMod val="25000"/>
                  </a:schemeClr>
                </a:solidFill>
                <a:latin typeface="Abadi"/>
              </a:rPr>
              <a:t>Task 8: List the names of the booster versions which have carried the maximum payload mass using a subquery.</a:t>
            </a:r>
          </a:p>
          <a:p>
            <a:pPr>
              <a:lnSpc>
                <a:spcPct val="100000"/>
              </a:lnSpc>
              <a:spcBef>
                <a:spcPts val="1400"/>
              </a:spcBef>
            </a:pPr>
            <a:r>
              <a:rPr lang="en-US" sz="1100" dirty="0">
                <a:solidFill>
                  <a:schemeClr val="accent3">
                    <a:lumMod val="25000"/>
                  </a:schemeClr>
                </a:solidFill>
                <a:latin typeface="Abadi"/>
              </a:rPr>
              <a:t>Task 9: List the records which display the month names, failure landing outcomes in drone ship, booster versions, and launch site for the months in the year 2015.</a:t>
            </a:r>
          </a:p>
          <a:p>
            <a:pPr>
              <a:lnSpc>
                <a:spcPct val="100000"/>
              </a:lnSpc>
              <a:spcBef>
                <a:spcPts val="1400"/>
              </a:spcBef>
            </a:pPr>
            <a:r>
              <a:rPr lang="en-US" sz="1100" dirty="0">
                <a:solidFill>
                  <a:schemeClr val="accent3">
                    <a:lumMod val="25000"/>
                  </a:schemeClr>
                </a:solidFill>
                <a:latin typeface="Abadi"/>
              </a:rPr>
              <a:t>Task 10: Rank the count of landing outcomes (such as Failure (drone ship) or Success (ground pad)) between the date 2010-06-04 and 2017-03-20, in descending order.</a:t>
            </a:r>
            <a:endParaRPr lang="en-US" sz="11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F6D5B20D-2480-548F-3666-0E7D44700176}"/>
              </a:ext>
            </a:extLst>
          </p:cNvPr>
          <p:cNvSpPr txBox="1">
            <a:spLocks/>
          </p:cNvSpPr>
          <p:nvPr/>
        </p:nvSpPr>
        <p:spPr>
          <a:xfrm>
            <a:off x="922410" y="1958975"/>
            <a:ext cx="9745589"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900" dirty="0">
                <a:hlinkClick r:id="rId3"/>
              </a:rPr>
              <a:t>IBM-Data-Science/</a:t>
            </a:r>
            <a:r>
              <a:rPr lang="en-US" sz="900" dirty="0" err="1">
                <a:hlinkClick r:id="rId3"/>
              </a:rPr>
              <a:t>spaceX</a:t>
            </a:r>
            <a:r>
              <a:rPr lang="en-US" sz="900" dirty="0">
                <a:hlinkClick r:id="rId3"/>
              </a:rPr>
              <a:t>/</a:t>
            </a:r>
            <a:r>
              <a:rPr lang="en-US" sz="900" dirty="0" err="1">
                <a:hlinkClick r:id="rId3"/>
              </a:rPr>
              <a:t>jupyter</a:t>
            </a:r>
            <a:r>
              <a:rPr lang="en-US" sz="900" dirty="0">
                <a:hlinkClick r:id="rId3"/>
              </a:rPr>
              <a:t>-labs-</a:t>
            </a:r>
            <a:r>
              <a:rPr lang="en-US" sz="900" dirty="0" err="1">
                <a:hlinkClick r:id="rId3"/>
              </a:rPr>
              <a:t>eda</a:t>
            </a:r>
            <a:r>
              <a:rPr lang="en-US" sz="900" dirty="0">
                <a:hlinkClick r:id="rId3"/>
              </a:rPr>
              <a:t>-</a:t>
            </a:r>
            <a:r>
              <a:rPr lang="en-US" sz="900" dirty="0" err="1">
                <a:hlinkClick r:id="rId3"/>
              </a:rPr>
              <a:t>sql-coursera_sqllite.ipynb</a:t>
            </a:r>
            <a:r>
              <a:rPr lang="en-US" sz="900" dirty="0">
                <a:hlinkClick r:id="rId3"/>
              </a:rPr>
              <a:t> at main · gp2001/IBM-Data-Science</a:t>
            </a:r>
            <a:endParaRPr lang="en-US" sz="11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5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Map Objects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Markers:</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Added markers to indicate the locations of all SpaceX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Success/Failure Launches: Added markers to show the outcomes of each launch (green for success, red for failure).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Circles:</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Added circles around each launch site to highlight their locations.</a:t>
            </a:r>
          </a:p>
          <a:p>
            <a:pPr>
              <a:lnSpc>
                <a:spcPct val="100000"/>
              </a:lnSpc>
              <a:spcBef>
                <a:spcPts val="1400"/>
              </a:spcBef>
            </a:pPr>
            <a:r>
              <a:rPr lang="en-US" sz="2200" dirty="0">
                <a:solidFill>
                  <a:schemeClr val="accent3">
                    <a:lumMod val="25000"/>
                  </a:schemeClr>
                </a:solidFill>
                <a:latin typeface="Abadi" panose="020B0604020104020204" pitchFamily="34" charset="0"/>
              </a:rPr>
              <a:t>Lines:</a:t>
            </a:r>
          </a:p>
          <a:p>
            <a:pPr>
              <a:lnSpc>
                <a:spcPct val="100000"/>
              </a:lnSpc>
              <a:spcBef>
                <a:spcPts val="1400"/>
              </a:spcBef>
            </a:pPr>
            <a:r>
              <a:rPr lang="en-US" sz="2200" dirty="0">
                <a:solidFill>
                  <a:schemeClr val="accent3">
                    <a:lumMod val="25000"/>
                  </a:schemeClr>
                </a:solidFill>
                <a:latin typeface="Abadi" panose="020B0604020104020204" pitchFamily="34" charset="0"/>
              </a:rPr>
              <a:t>Distance Lines: Added lines to show the distances between launch sites and their proximities (e.g., coastlines, cities).</a:t>
            </a:r>
          </a:p>
          <a:p>
            <a:pPr>
              <a:lnSpc>
                <a:spcPct val="100000"/>
              </a:lnSpc>
              <a:spcBef>
                <a:spcPts val="1400"/>
              </a:spcBef>
            </a:pPr>
            <a:r>
              <a:rPr lang="en-US" sz="2200" dirty="0">
                <a:solidFill>
                  <a:schemeClr val="accent3">
                    <a:lumMod val="25000"/>
                  </a:schemeClr>
                </a:solidFill>
                <a:latin typeface="Abadi" panose="020B0604020104020204" pitchFamily="34" charset="0"/>
              </a:rPr>
              <a:t>Reasons for Adding These Objects</a:t>
            </a:r>
          </a:p>
          <a:p>
            <a:pPr>
              <a:lnSpc>
                <a:spcPct val="100000"/>
              </a:lnSpc>
              <a:spcBef>
                <a:spcPts val="1400"/>
              </a:spcBef>
            </a:pPr>
            <a:r>
              <a:rPr lang="en-US" sz="2200" dirty="0">
                <a:solidFill>
                  <a:schemeClr val="accent3">
                    <a:lumMod val="25000"/>
                  </a:schemeClr>
                </a:solidFill>
                <a:latin typeface="Abadi" panose="020B0604020104020204" pitchFamily="34" charset="0"/>
              </a:rPr>
              <a:t>Markers: To visually pinpoint the exact locations of launch sites and to differentiate between successful and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Circles: To provide a visual emphasis on the launch sites, making them easier to locate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Lines: To illustrate the geographical relationships and distances between launch sites and nearby points of interest, aiding in spatial analysis.</a:t>
            </a:r>
          </a:p>
          <a:p>
            <a:pPr>
              <a:lnSpc>
                <a:spcPct val="100000"/>
              </a:lnSpc>
              <a:spcBef>
                <a:spcPts val="1400"/>
              </a:spcBef>
            </a:pPr>
            <a:r>
              <a:rPr lang="en-US" sz="1600" dirty="0">
                <a:hlinkClick r:id="rId3"/>
              </a:rPr>
              <a:t>IBM-Data-Science/</a:t>
            </a:r>
            <a:r>
              <a:rPr lang="en-US" sz="1600" dirty="0" err="1">
                <a:hlinkClick r:id="rId3"/>
              </a:rPr>
              <a:t>spaceX</a:t>
            </a:r>
            <a:r>
              <a:rPr lang="en-US" sz="1600" dirty="0">
                <a:hlinkClick r:id="rId3"/>
              </a:rPr>
              <a:t>/</a:t>
            </a:r>
            <a:r>
              <a:rPr lang="en-US" sz="1600" dirty="0" err="1">
                <a:hlinkClick r:id="rId3"/>
              </a:rPr>
              <a:t>lab_jupyter_launch_site_location.jupyterlite.ipynb</a:t>
            </a:r>
            <a:r>
              <a:rPr lang="en-US" sz="1600" dirty="0">
                <a:hlinkClick r:id="rId3"/>
              </a:rPr>
              <a:t> at main · gp2001/IBM-Data-Science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Plots/Graphs and Interactions Added to the Dashboard</a:t>
            </a:r>
          </a:p>
          <a:p>
            <a:pPr>
              <a:lnSpc>
                <a:spcPct val="100000"/>
              </a:lnSpc>
              <a:spcBef>
                <a:spcPts val="1400"/>
              </a:spcBef>
            </a:pPr>
            <a:r>
              <a:rPr lang="en-US" sz="2200" dirty="0">
                <a:solidFill>
                  <a:schemeClr val="accent3">
                    <a:lumMod val="25000"/>
                  </a:schemeClr>
                </a:solidFill>
                <a:latin typeface="Abadi" panose="020B0604020104020204" pitchFamily="34" charset="0"/>
              </a:rPr>
              <a:t>Pie Chart: Displays the total successful launches count for all sites or the success vs. failure counts for a selected site. This helps visualize the success rate distribution across different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Shows the correlation between payload mass and launch success, filtered by launch site and payload range. This helps analyze the impact of payload mass on launch success.</a:t>
            </a:r>
          </a:p>
          <a:p>
            <a:r>
              <a:rPr lang="en-US" dirty="0">
                <a:hlinkClick r:id="rId3"/>
              </a:rPr>
              <a:t>IBM-Data-Science/spaceX/spacex_dash_app.py at main · gp2001/IBM-Data-Science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process of building, evaluating, improving, and finding the best performing classification model involved several key steps. First, the data was prepared by loading, standardizing, and splitting it into training and testing sets. Then, models were built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hyperparameter tuning for Logistic Regression, SVM, Decision Tree, and KNN classifiers. The models were evaluated using accuracy scores and confusion matrices. Finally, the best performing model was selected by comparing the accuracy scores of all models.</a:t>
            </a:r>
          </a:p>
          <a:p>
            <a:pPr>
              <a:lnSpc>
                <a:spcPct val="100000"/>
              </a:lnSpc>
              <a:spcBef>
                <a:spcPts val="1400"/>
              </a:spcBef>
            </a:pPr>
            <a:r>
              <a:rPr lang="en-US" sz="1600" dirty="0">
                <a:hlinkClick r:id="rId3"/>
              </a:rPr>
              <a:t>IBM-Data-Science/</a:t>
            </a:r>
            <a:r>
              <a:rPr lang="en-US" sz="1600" dirty="0" err="1">
                <a:hlinkClick r:id="rId3"/>
              </a:rPr>
              <a:t>spaceX</a:t>
            </a:r>
            <a:r>
              <a:rPr lang="en-US" sz="1600" dirty="0">
                <a:hlinkClick r:id="rId3"/>
              </a:rPr>
              <a:t>/SpaceX-Machine-Learning-Prediction-Part-5-v1.ipynb at main · gp2001/IBM-Data-Science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33868BA6-4871-432E-E916-3EE5A0A085AE}"/>
              </a:ext>
            </a:extLst>
          </p:cNvPr>
          <p:cNvPicPr>
            <a:picLocks noChangeAspect="1"/>
          </p:cNvPicPr>
          <p:nvPr/>
        </p:nvPicPr>
        <p:blipFill>
          <a:blip r:embed="rId4"/>
          <a:stretch>
            <a:fillRect/>
          </a:stretch>
        </p:blipFill>
        <p:spPr>
          <a:xfrm>
            <a:off x="6259637" y="4573058"/>
            <a:ext cx="4363059" cy="1152686"/>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987360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of the launches tends to increase, suggesting improved experience and operational efficiency.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21FBF6F-E688-9919-B652-E0E843C7C518}"/>
              </a:ext>
            </a:extLst>
          </p:cNvPr>
          <p:cNvPicPr>
            <a:picLocks noChangeAspect="1"/>
          </p:cNvPicPr>
          <p:nvPr/>
        </p:nvPicPr>
        <p:blipFill>
          <a:blip r:embed="rId3"/>
          <a:stretch>
            <a:fillRect/>
          </a:stretch>
        </p:blipFill>
        <p:spPr>
          <a:xfrm>
            <a:off x="1317041" y="4305422"/>
            <a:ext cx="9421540" cy="175284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greater the payload, the higher the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3BF3485-953C-2977-8659-C335D3C0D609}"/>
              </a:ext>
            </a:extLst>
          </p:cNvPr>
          <p:cNvPicPr>
            <a:picLocks noChangeAspect="1"/>
          </p:cNvPicPr>
          <p:nvPr/>
        </p:nvPicPr>
        <p:blipFill>
          <a:blip r:embed="rId3"/>
          <a:stretch>
            <a:fillRect/>
          </a:stretch>
        </p:blipFill>
        <p:spPr>
          <a:xfrm>
            <a:off x="1399519" y="4110781"/>
            <a:ext cx="9392961" cy="191479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GTO and SO have the worst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ECC518D-B6B9-039E-9CD7-91E1C7D2CDBE}"/>
              </a:ext>
            </a:extLst>
          </p:cNvPr>
          <p:cNvPicPr>
            <a:picLocks noChangeAspect="1"/>
          </p:cNvPicPr>
          <p:nvPr/>
        </p:nvPicPr>
        <p:blipFill>
          <a:blip r:embed="rId3"/>
          <a:stretch>
            <a:fillRect/>
          </a:stretch>
        </p:blipFill>
        <p:spPr>
          <a:xfrm>
            <a:off x="6013524" y="1490595"/>
            <a:ext cx="5444447" cy="41065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 much to conclude, looks like more flights -&gt; more success but more research is needed.</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34C6C4C-46CE-D3E6-37E0-60399460DD47}"/>
              </a:ext>
            </a:extLst>
          </p:cNvPr>
          <p:cNvPicPr>
            <a:picLocks noChangeAspect="1"/>
          </p:cNvPicPr>
          <p:nvPr/>
        </p:nvPicPr>
        <p:blipFill>
          <a:blip r:embed="rId3"/>
          <a:stretch>
            <a:fillRect/>
          </a:stretch>
        </p:blipFill>
        <p:spPr>
          <a:xfrm>
            <a:off x="5120640" y="1894448"/>
            <a:ext cx="5892558" cy="416220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404941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More successful landings with heavier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ACDBF9B-845B-8C62-757C-4FE7FE8EDEB9}"/>
              </a:ext>
            </a:extLst>
          </p:cNvPr>
          <p:cNvPicPr>
            <a:picLocks noChangeAspect="1"/>
          </p:cNvPicPr>
          <p:nvPr/>
        </p:nvPicPr>
        <p:blipFill>
          <a:blip r:embed="rId3"/>
          <a:stretch>
            <a:fillRect/>
          </a:stretch>
        </p:blipFill>
        <p:spPr>
          <a:xfrm>
            <a:off x="4916174" y="1773782"/>
            <a:ext cx="6036312" cy="404948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 rate increase till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4C904D6-51E7-894F-E5A5-07088AEE5F51}"/>
              </a:ext>
            </a:extLst>
          </p:cNvPr>
          <p:cNvPicPr>
            <a:picLocks noChangeAspect="1"/>
          </p:cNvPicPr>
          <p:nvPr/>
        </p:nvPicPr>
        <p:blipFill>
          <a:blip r:embed="rId3"/>
          <a:stretch>
            <a:fillRect/>
          </a:stretch>
        </p:blipFill>
        <p:spPr>
          <a:xfrm>
            <a:off x="5264445" y="1653357"/>
            <a:ext cx="6021166" cy="437221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all distinct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F348982-8229-DE42-5EE1-9205C81C66A3}"/>
              </a:ext>
            </a:extLst>
          </p:cNvPr>
          <p:cNvPicPr>
            <a:picLocks noChangeAspect="1"/>
          </p:cNvPicPr>
          <p:nvPr/>
        </p:nvPicPr>
        <p:blipFill>
          <a:blip r:embed="rId3"/>
          <a:stretch>
            <a:fillRect/>
          </a:stretch>
        </p:blipFill>
        <p:spPr>
          <a:xfrm>
            <a:off x="1708430" y="2946951"/>
            <a:ext cx="7868748" cy="36104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94183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Like is used to retrieve the sites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B38EB61-F2A0-5E14-1F86-3F2195F5E39E}"/>
              </a:ext>
            </a:extLst>
          </p:cNvPr>
          <p:cNvPicPr>
            <a:picLocks noChangeAspect="1"/>
          </p:cNvPicPr>
          <p:nvPr/>
        </p:nvPicPr>
        <p:blipFill>
          <a:blip r:embed="rId3"/>
          <a:stretch>
            <a:fillRect/>
          </a:stretch>
        </p:blipFill>
        <p:spPr>
          <a:xfrm>
            <a:off x="5384382" y="1886042"/>
            <a:ext cx="5602403" cy="42305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 all boosters launched by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8C103B3-E819-6119-8301-A4319DFC616D}"/>
              </a:ext>
            </a:extLst>
          </p:cNvPr>
          <p:cNvPicPr>
            <a:picLocks noChangeAspect="1"/>
          </p:cNvPicPr>
          <p:nvPr/>
        </p:nvPicPr>
        <p:blipFill>
          <a:blip r:embed="rId3"/>
          <a:stretch>
            <a:fillRect/>
          </a:stretch>
        </p:blipFill>
        <p:spPr>
          <a:xfrm>
            <a:off x="1286531" y="2854837"/>
            <a:ext cx="9059539" cy="357237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8F6A69A-0236-79D2-19D6-25CB62C963CC}"/>
              </a:ext>
            </a:extLst>
          </p:cNvPr>
          <p:cNvPicPr>
            <a:picLocks noChangeAspect="1"/>
          </p:cNvPicPr>
          <p:nvPr/>
        </p:nvPicPr>
        <p:blipFill>
          <a:blip r:embed="rId3"/>
          <a:stretch>
            <a:fillRect/>
          </a:stretch>
        </p:blipFill>
        <p:spPr>
          <a:xfrm>
            <a:off x="1866309" y="1437997"/>
            <a:ext cx="8459381" cy="398200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2ACCA60-AC88-FD9E-494D-D963B8C236E6}"/>
              </a:ext>
            </a:extLst>
          </p:cNvPr>
          <p:cNvPicPr>
            <a:picLocks noChangeAspect="1"/>
          </p:cNvPicPr>
          <p:nvPr/>
        </p:nvPicPr>
        <p:blipFill>
          <a:blip r:embed="rId3"/>
          <a:stretch>
            <a:fillRect/>
          </a:stretch>
        </p:blipFill>
        <p:spPr>
          <a:xfrm>
            <a:off x="1399519" y="1885541"/>
            <a:ext cx="9392961" cy="42487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3C4984D-9FB1-AF5C-4ACB-6B4CD0164A3A}"/>
              </a:ext>
            </a:extLst>
          </p:cNvPr>
          <p:cNvPicPr>
            <a:picLocks noChangeAspect="1"/>
          </p:cNvPicPr>
          <p:nvPr/>
        </p:nvPicPr>
        <p:blipFill>
          <a:blip r:embed="rId3"/>
          <a:stretch>
            <a:fillRect/>
          </a:stretch>
        </p:blipFill>
        <p:spPr>
          <a:xfrm>
            <a:off x="1480493" y="1374651"/>
            <a:ext cx="9231013" cy="524900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1D6CB2C-69ED-8D9B-701A-1DE8EDFCDB89}"/>
              </a:ext>
            </a:extLst>
          </p:cNvPr>
          <p:cNvPicPr>
            <a:picLocks noChangeAspect="1"/>
          </p:cNvPicPr>
          <p:nvPr/>
        </p:nvPicPr>
        <p:blipFill>
          <a:blip r:embed="rId3"/>
          <a:stretch>
            <a:fillRect/>
          </a:stretch>
        </p:blipFill>
        <p:spPr>
          <a:xfrm>
            <a:off x="1979121" y="2186462"/>
            <a:ext cx="8097380" cy="383911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D8A49E3-13B0-FC5E-763C-D852039B2CF8}"/>
              </a:ext>
            </a:extLst>
          </p:cNvPr>
          <p:cNvPicPr>
            <a:picLocks noChangeAspect="1"/>
          </p:cNvPicPr>
          <p:nvPr/>
        </p:nvPicPr>
        <p:blipFill>
          <a:blip r:embed="rId3"/>
          <a:stretch>
            <a:fillRect/>
          </a:stretch>
        </p:blipFill>
        <p:spPr>
          <a:xfrm>
            <a:off x="3065229" y="1386065"/>
            <a:ext cx="6061542" cy="526753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7772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365E6E1-3851-28ED-85F1-DF952CC3EAEF}"/>
              </a:ext>
            </a:extLst>
          </p:cNvPr>
          <p:cNvPicPr>
            <a:picLocks noChangeAspect="1"/>
          </p:cNvPicPr>
          <p:nvPr/>
        </p:nvPicPr>
        <p:blipFill>
          <a:blip r:embed="rId3"/>
          <a:stretch>
            <a:fillRect/>
          </a:stretch>
        </p:blipFill>
        <p:spPr>
          <a:xfrm>
            <a:off x="3081347" y="2600436"/>
            <a:ext cx="6029306" cy="381897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2197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286805D-35C1-E790-FDED-7E540774CB22}"/>
              </a:ext>
            </a:extLst>
          </p:cNvPr>
          <p:cNvPicPr>
            <a:picLocks noChangeAspect="1"/>
          </p:cNvPicPr>
          <p:nvPr/>
        </p:nvPicPr>
        <p:blipFill>
          <a:blip r:embed="rId3"/>
          <a:stretch>
            <a:fillRect/>
          </a:stretch>
        </p:blipFill>
        <p:spPr>
          <a:xfrm>
            <a:off x="3477229" y="2932485"/>
            <a:ext cx="5112868" cy="380282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Florida and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on the map</a:t>
            </a:r>
          </a:p>
        </p:txBody>
      </p:sp>
      <p:pic>
        <p:nvPicPr>
          <p:cNvPr id="6" name="Picture 5">
            <a:extLst>
              <a:ext uri="{FF2B5EF4-FFF2-40B4-BE49-F238E27FC236}">
                <a16:creationId xmlns:a16="http://schemas.microsoft.com/office/drawing/2014/main" id="{ABFD5AF6-54EC-BF15-A14D-CB00590733B5}"/>
              </a:ext>
            </a:extLst>
          </p:cNvPr>
          <p:cNvPicPr>
            <a:picLocks noChangeAspect="1"/>
          </p:cNvPicPr>
          <p:nvPr/>
        </p:nvPicPr>
        <p:blipFill>
          <a:blip r:embed="rId3"/>
          <a:stretch>
            <a:fillRect/>
          </a:stretch>
        </p:blipFill>
        <p:spPr>
          <a:xfrm>
            <a:off x="3031755" y="2374903"/>
            <a:ext cx="6128490" cy="366907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With markers</a:t>
            </a:r>
          </a:p>
        </p:txBody>
      </p:sp>
      <p:pic>
        <p:nvPicPr>
          <p:cNvPr id="4" name="Picture 3">
            <a:extLst>
              <a:ext uri="{FF2B5EF4-FFF2-40B4-BE49-F238E27FC236}">
                <a16:creationId xmlns:a16="http://schemas.microsoft.com/office/drawing/2014/main" id="{D0C322A0-EC7C-0A61-7C6B-FF9054592D53}"/>
              </a:ext>
            </a:extLst>
          </p:cNvPr>
          <p:cNvPicPr>
            <a:picLocks noChangeAspect="1"/>
          </p:cNvPicPr>
          <p:nvPr/>
        </p:nvPicPr>
        <p:blipFill>
          <a:blip r:embed="rId3"/>
          <a:stretch>
            <a:fillRect/>
          </a:stretch>
        </p:blipFill>
        <p:spPr>
          <a:xfrm>
            <a:off x="770011" y="2452717"/>
            <a:ext cx="5689914" cy="3410201"/>
          </a:xfrm>
          <a:prstGeom prst="rect">
            <a:avLst/>
          </a:prstGeom>
        </p:spPr>
      </p:pic>
      <p:pic>
        <p:nvPicPr>
          <p:cNvPr id="7" name="Picture 6">
            <a:extLst>
              <a:ext uri="{FF2B5EF4-FFF2-40B4-BE49-F238E27FC236}">
                <a16:creationId xmlns:a16="http://schemas.microsoft.com/office/drawing/2014/main" id="{79B52E92-8AD2-DC7D-1E2D-BFB8559BE544}"/>
              </a:ext>
            </a:extLst>
          </p:cNvPr>
          <p:cNvPicPr>
            <a:picLocks noChangeAspect="1"/>
          </p:cNvPicPr>
          <p:nvPr/>
        </p:nvPicPr>
        <p:blipFill>
          <a:blip r:embed="rId4"/>
          <a:stretch>
            <a:fillRect/>
          </a:stretch>
        </p:blipFill>
        <p:spPr>
          <a:xfrm>
            <a:off x="7163736" y="2603350"/>
            <a:ext cx="4121875" cy="291532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Coast</a:t>
            </a:r>
          </a:p>
        </p:txBody>
      </p:sp>
      <p:pic>
        <p:nvPicPr>
          <p:cNvPr id="4" name="Picture 3">
            <a:extLst>
              <a:ext uri="{FF2B5EF4-FFF2-40B4-BE49-F238E27FC236}">
                <a16:creationId xmlns:a16="http://schemas.microsoft.com/office/drawing/2014/main" id="{E1C1858B-39A8-8278-5B0E-4FB20D81D8E1}"/>
              </a:ext>
            </a:extLst>
          </p:cNvPr>
          <p:cNvPicPr>
            <a:picLocks noChangeAspect="1"/>
          </p:cNvPicPr>
          <p:nvPr/>
        </p:nvPicPr>
        <p:blipFill>
          <a:blip r:embed="rId3"/>
          <a:stretch>
            <a:fillRect/>
          </a:stretch>
        </p:blipFill>
        <p:spPr>
          <a:xfrm>
            <a:off x="1388833" y="2270660"/>
            <a:ext cx="8697539" cy="404869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succes rate</a:t>
            </a:r>
          </a:p>
        </p:txBody>
      </p:sp>
      <p:pic>
        <p:nvPicPr>
          <p:cNvPr id="7" name="Picture 6">
            <a:extLst>
              <a:ext uri="{FF2B5EF4-FFF2-40B4-BE49-F238E27FC236}">
                <a16:creationId xmlns:a16="http://schemas.microsoft.com/office/drawing/2014/main" id="{60DD6E29-DCF0-E512-96A4-B8F120F5D143}"/>
              </a:ext>
            </a:extLst>
          </p:cNvPr>
          <p:cNvPicPr>
            <a:picLocks noChangeAspect="1"/>
          </p:cNvPicPr>
          <p:nvPr/>
        </p:nvPicPr>
        <p:blipFill>
          <a:blip r:embed="rId3"/>
          <a:stretch>
            <a:fillRect/>
          </a:stretch>
        </p:blipFill>
        <p:spPr>
          <a:xfrm>
            <a:off x="0" y="3219243"/>
            <a:ext cx="12192000" cy="2806330"/>
          </a:xfrm>
          <a:prstGeom prst="rect">
            <a:avLst/>
          </a:prstGeom>
        </p:spPr>
      </p:pic>
      <p:sp>
        <p:nvSpPr>
          <p:cNvPr id="9" name="Content Placeholder 4">
            <a:extLst>
              <a:ext uri="{FF2B5EF4-FFF2-40B4-BE49-F238E27FC236}">
                <a16:creationId xmlns:a16="http://schemas.microsoft.com/office/drawing/2014/main" id="{EFBFA8E3-8CBD-F090-8675-707A394D5498}"/>
              </a:ext>
            </a:extLst>
          </p:cNvPr>
          <p:cNvSpPr txBox="1">
            <a:spLocks/>
          </p:cNvSpPr>
          <p:nvPr/>
        </p:nvSpPr>
        <p:spPr>
          <a:xfrm>
            <a:off x="734027" y="1825625"/>
            <a:ext cx="10551583"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KSC has the highest rate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882588"/>
            <a:ext cx="8185304" cy="465806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he project involves analyzing SpaceX launch data to discover geographical patterns and factors that may influence the success rates of launches using interactive visual analytics with Folium and machine learning models.</a:t>
            </a:r>
          </a:p>
          <a:p>
            <a:pPr>
              <a:spcBef>
                <a:spcPts val="1400"/>
              </a:spcBef>
            </a:pPr>
            <a:r>
              <a:rPr lang="en-US" sz="2200" dirty="0">
                <a:solidFill>
                  <a:schemeClr val="accent3">
                    <a:lumMod val="25000"/>
                  </a:schemeClr>
                </a:solidFill>
                <a:latin typeface="Abadi" panose="020B0604020104020204" pitchFamily="34" charset="0"/>
              </a:rPr>
              <a:t>Problems we want answers for:</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Are launch sites in close proximity to the Equator and coastlines?</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Do launch sites have higher success rates based on their geographical locations?</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Is there a relationship between flight number and launch site success?</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How does payload mass affect the success rate of launches at different sites?</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Which orbit types have the highest success rates?</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How does the success rate of launches vary over the years?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Highest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with the highest rate</a:t>
            </a:r>
          </a:p>
        </p:txBody>
      </p:sp>
      <p:pic>
        <p:nvPicPr>
          <p:cNvPr id="4" name="Picture 3">
            <a:extLst>
              <a:ext uri="{FF2B5EF4-FFF2-40B4-BE49-F238E27FC236}">
                <a16:creationId xmlns:a16="http://schemas.microsoft.com/office/drawing/2014/main" id="{7F80F655-060D-A57E-4FA3-E21049CB5184}"/>
              </a:ext>
            </a:extLst>
          </p:cNvPr>
          <p:cNvPicPr>
            <a:picLocks noChangeAspect="1"/>
          </p:cNvPicPr>
          <p:nvPr/>
        </p:nvPicPr>
        <p:blipFill>
          <a:blip r:embed="rId3"/>
          <a:stretch>
            <a:fillRect/>
          </a:stretch>
        </p:blipFill>
        <p:spPr>
          <a:xfrm>
            <a:off x="0" y="3020057"/>
            <a:ext cx="12192000" cy="256062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Scatterplot for all sites</a:t>
            </a:r>
          </a:p>
        </p:txBody>
      </p:sp>
      <p:pic>
        <p:nvPicPr>
          <p:cNvPr id="4" name="Picture 3">
            <a:extLst>
              <a:ext uri="{FF2B5EF4-FFF2-40B4-BE49-F238E27FC236}">
                <a16:creationId xmlns:a16="http://schemas.microsoft.com/office/drawing/2014/main" id="{E24C7C91-6DCC-1108-15F9-0A2D36CF2553}"/>
              </a:ext>
            </a:extLst>
          </p:cNvPr>
          <p:cNvPicPr>
            <a:picLocks noChangeAspect="1"/>
          </p:cNvPicPr>
          <p:nvPr/>
        </p:nvPicPr>
        <p:blipFill>
          <a:blip r:embed="rId3"/>
          <a:stretch>
            <a:fillRect/>
          </a:stretch>
        </p:blipFill>
        <p:spPr>
          <a:xfrm>
            <a:off x="-68189" y="2878011"/>
            <a:ext cx="12192000" cy="303835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has the highest score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6889C21-E06E-5EA3-6187-7C0E49DD7A35}"/>
              </a:ext>
            </a:extLst>
          </p:cNvPr>
          <p:cNvPicPr>
            <a:picLocks noChangeAspect="1"/>
          </p:cNvPicPr>
          <p:nvPr/>
        </p:nvPicPr>
        <p:blipFill>
          <a:blip r:embed="rId3"/>
          <a:stretch>
            <a:fillRect/>
          </a:stretch>
        </p:blipFill>
        <p:spPr>
          <a:xfrm>
            <a:off x="2191349" y="2570008"/>
            <a:ext cx="7672924" cy="345556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best performing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23AA992-73B7-E6DD-6429-A0E214DBEDE8}"/>
              </a:ext>
            </a:extLst>
          </p:cNvPr>
          <p:cNvPicPr>
            <a:picLocks noChangeAspect="1"/>
          </p:cNvPicPr>
          <p:nvPr/>
        </p:nvPicPr>
        <p:blipFill>
          <a:blip r:embed="rId3"/>
          <a:stretch>
            <a:fillRect/>
          </a:stretch>
        </p:blipFill>
        <p:spPr>
          <a:xfrm>
            <a:off x="3629664" y="2535704"/>
            <a:ext cx="4796294" cy="397247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increased from 2013 to 2019.</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using the SpaceX API by making GET requests to retrieve information about past 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processed by cleaning, filtering, and transforming it to include only relevant information, handling missing values, and creating new features for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10515600" cy="2724861"/>
          </a:xfrm>
          <a:prstGeom prst="rect">
            <a:avLst/>
          </a:prstGeom>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The data sets for the SpaceX project were collected from various sources and processed through several steps to ensure they were ready for analysis. Below is a description of the data collection process using key phrases and a flowchart.</a:t>
            </a:r>
          </a:p>
          <a:p>
            <a:pPr>
              <a:lnSpc>
                <a:spcPct val="100000"/>
              </a:lnSpc>
              <a:spcBef>
                <a:spcPts val="1400"/>
              </a:spcBef>
            </a:pPr>
            <a:r>
              <a:rPr lang="en-US" sz="1200" dirty="0">
                <a:solidFill>
                  <a:schemeClr val="accent3">
                    <a:lumMod val="25000"/>
                  </a:schemeClr>
                </a:solidFill>
                <a:latin typeface="Abadi" panose="020B0604020104020204" pitchFamily="34" charset="0"/>
              </a:rPr>
              <a:t>Key Phrases:</a:t>
            </a:r>
          </a:p>
          <a:p>
            <a:pPr>
              <a:lnSpc>
                <a:spcPct val="100000"/>
              </a:lnSpc>
              <a:spcBef>
                <a:spcPts val="1400"/>
              </a:spcBef>
            </a:pPr>
            <a:r>
              <a:rPr lang="en-US" sz="1200" dirty="0">
                <a:solidFill>
                  <a:schemeClr val="accent3">
                    <a:lumMod val="25000"/>
                  </a:schemeClr>
                </a:solidFill>
                <a:latin typeface="Abadi" panose="020B0604020104020204" pitchFamily="34" charset="0"/>
              </a:rPr>
              <a:t>Data Sources: SpaceX API, CSV files from IBM Cloud Object Storage.</a:t>
            </a:r>
          </a:p>
          <a:p>
            <a:pPr>
              <a:lnSpc>
                <a:spcPct val="100000"/>
              </a:lnSpc>
              <a:spcBef>
                <a:spcPts val="1400"/>
              </a:spcBef>
            </a:pPr>
            <a:r>
              <a:rPr lang="en-US" sz="1200" dirty="0">
                <a:solidFill>
                  <a:schemeClr val="accent3">
                    <a:lumMod val="25000"/>
                  </a:schemeClr>
                </a:solidFill>
                <a:latin typeface="Abadi" panose="020B0604020104020204" pitchFamily="34" charset="0"/>
              </a:rPr>
              <a:t>Data Extraction: API calls, CSV file downloads.</a:t>
            </a:r>
          </a:p>
          <a:p>
            <a:pPr>
              <a:lnSpc>
                <a:spcPct val="100000"/>
              </a:lnSpc>
              <a:spcBef>
                <a:spcPts val="1400"/>
              </a:spcBef>
            </a:pPr>
            <a:r>
              <a:rPr lang="en-US" sz="1200" dirty="0">
                <a:solidFill>
                  <a:schemeClr val="accent3">
                    <a:lumMod val="25000"/>
                  </a:schemeClr>
                </a:solidFill>
                <a:latin typeface="Abadi" panose="020B0604020104020204" pitchFamily="34" charset="0"/>
              </a:rPr>
              <a:t>Data Cleaning: Handling missing values, data type conversions.</a:t>
            </a:r>
          </a:p>
          <a:p>
            <a:pPr>
              <a:lnSpc>
                <a:spcPct val="100000"/>
              </a:lnSpc>
              <a:spcBef>
                <a:spcPts val="1400"/>
              </a:spcBef>
            </a:pPr>
            <a:r>
              <a:rPr lang="en-US" sz="1200" dirty="0">
                <a:solidFill>
                  <a:schemeClr val="accent3">
                    <a:lumMod val="25000"/>
                  </a:schemeClr>
                </a:solidFill>
                <a:latin typeface="Abadi" panose="020B0604020104020204" pitchFamily="34" charset="0"/>
              </a:rPr>
              <a:t>Data Integration: Merging multiple data sources.</a:t>
            </a:r>
          </a:p>
          <a:p>
            <a:pPr>
              <a:lnSpc>
                <a:spcPct val="100000"/>
              </a:lnSpc>
              <a:spcBef>
                <a:spcPts val="1400"/>
              </a:spcBef>
            </a:pPr>
            <a:r>
              <a:rPr lang="en-US" sz="1200" dirty="0">
                <a:solidFill>
                  <a:schemeClr val="accent3">
                    <a:lumMod val="25000"/>
                  </a:schemeClr>
                </a:solidFill>
                <a:latin typeface="Abadi" panose="020B0604020104020204" pitchFamily="34" charset="0"/>
              </a:rPr>
              <a:t>Data Storage: Storing cleaned and integrated data in Pandas </a:t>
            </a:r>
            <a:r>
              <a:rPr lang="en-US" sz="1200" dirty="0" err="1">
                <a:solidFill>
                  <a:schemeClr val="accent3">
                    <a:lumMod val="25000"/>
                  </a:schemeClr>
                </a:solidFill>
                <a:latin typeface="Abadi" panose="020B0604020104020204" pitchFamily="34" charset="0"/>
              </a:rPr>
              <a:t>DataFrames</a:t>
            </a:r>
            <a:r>
              <a:rPr lang="en-US" sz="1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30809AC9-64AB-AB4B-354F-370951727B53}"/>
              </a:ext>
            </a:extLst>
          </p:cNvPr>
          <p:cNvSpPr txBox="1">
            <a:spLocks/>
          </p:cNvSpPr>
          <p:nvPr/>
        </p:nvSpPr>
        <p:spPr>
          <a:xfrm>
            <a:off x="734028" y="4550485"/>
            <a:ext cx="10515600" cy="2266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200" dirty="0"/>
          </a:p>
        </p:txBody>
      </p:sp>
      <p:sp>
        <p:nvSpPr>
          <p:cNvPr id="4" name="TextBox 3">
            <a:extLst>
              <a:ext uri="{FF2B5EF4-FFF2-40B4-BE49-F238E27FC236}">
                <a16:creationId xmlns:a16="http://schemas.microsoft.com/office/drawing/2014/main" id="{69B7FAC8-A221-BB5E-0F68-1C50F9A09171}"/>
              </a:ext>
            </a:extLst>
          </p:cNvPr>
          <p:cNvSpPr txBox="1"/>
          <p:nvPr/>
        </p:nvSpPr>
        <p:spPr>
          <a:xfrm>
            <a:off x="734028" y="4627729"/>
            <a:ext cx="11015830" cy="3385542"/>
          </a:xfrm>
          <a:prstGeom prst="rect">
            <a:avLst/>
          </a:prstGeom>
          <a:noFill/>
        </p:spPr>
        <p:txBody>
          <a:bodyPr wrap="square" numCol="2" rtlCol="0">
            <a:sp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graph TD;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A[Data Sources] --&gt;|API Calls| B[SpaceX API]</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A[Data Sources] --&gt;|CSV Downloads| C[IBM Cloud Object Storage]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B --&gt; D[Data Extraction]</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C --&gt; D[Data Extraction]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D --&gt; E[Data Cleaning]</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E --&gt; F[Data Integration]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F --&gt; G[Data Storage in Pandas </a:t>
            </a:r>
            <a:r>
              <a:rPr lang="en-US" sz="1800" dirty="0" err="1">
                <a:solidFill>
                  <a:schemeClr val="accent3">
                    <a:lumMod val="25000"/>
                  </a:schemeClr>
                </a:solidFill>
                <a:latin typeface="Abadi" panose="020B0604020104020204" pitchFamily="34" charset="0"/>
              </a:rPr>
              <a:t>DataFrames</a:t>
            </a:r>
            <a:r>
              <a:rPr lang="en-US" sz="1800" dirty="0">
                <a:solidFill>
                  <a:schemeClr val="accent3">
                    <a:lumMod val="25000"/>
                  </a:schemeClr>
                </a:solidFill>
                <a:latin typeface="Abadi" panose="020B0604020104020204" pitchFamily="34" charset="0"/>
              </a:rPr>
              <a:t>]</a:t>
            </a:r>
            <a:endParaRPr lang="en-NL"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process for the SpaceX project involves making REST API calls to the SpaceX API to gather relevant data about rocket launches. Below is a description of the data collection process using key phrases and a flowchart.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hlinkClick r:id="rId3"/>
              </a:rPr>
              <a:t>IBM-Data-Science/</a:t>
            </a:r>
            <a:r>
              <a:rPr lang="en-US" sz="1600" dirty="0" err="1">
                <a:hlinkClick r:id="rId3"/>
              </a:rPr>
              <a:t>spaceX</a:t>
            </a:r>
            <a:r>
              <a:rPr lang="en-US" sz="1600" dirty="0">
                <a:hlinkClick r:id="rId3"/>
              </a:rPr>
              <a:t>/jupyter-labs-spacex-data-collection-api-v2.ipynb at main · gp2001/IBM-Data-Science</a:t>
            </a: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55ABC426-0FA3-7418-75F7-5269493C18CA}"/>
              </a:ext>
            </a:extLst>
          </p:cNvPr>
          <p:cNvPicPr>
            <a:picLocks noChangeAspect="1"/>
          </p:cNvPicPr>
          <p:nvPr/>
        </p:nvPicPr>
        <p:blipFill>
          <a:blip r:embed="rId4"/>
          <a:stretch>
            <a:fillRect/>
          </a:stretch>
        </p:blipFill>
        <p:spPr>
          <a:xfrm>
            <a:off x="6731001" y="2931234"/>
            <a:ext cx="4629796" cy="161947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Data Collection Process with SpaceX REST Calls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Data Sources: SpaceX API.</a:t>
            </a:r>
          </a:p>
          <a:p>
            <a:pPr>
              <a:lnSpc>
                <a:spcPct val="100000"/>
              </a:lnSpc>
              <a:spcBef>
                <a:spcPts val="1400"/>
              </a:spcBef>
            </a:pPr>
            <a:r>
              <a:rPr lang="en-US" sz="1600" dirty="0">
                <a:solidFill>
                  <a:schemeClr val="accent3">
                    <a:lumMod val="25000"/>
                  </a:schemeClr>
                </a:solidFill>
                <a:latin typeface="Abadi" panose="020B0604020104020204" pitchFamily="34" charset="0"/>
              </a:rPr>
              <a:t>Data Extraction: API calls to retrieve launch data.</a:t>
            </a:r>
          </a:p>
          <a:p>
            <a:pPr>
              <a:lnSpc>
                <a:spcPct val="100000"/>
              </a:lnSpc>
              <a:spcBef>
                <a:spcPts val="1400"/>
              </a:spcBef>
            </a:pPr>
            <a:r>
              <a:rPr lang="en-US" sz="1600" dirty="0">
                <a:solidFill>
                  <a:schemeClr val="accent3">
                    <a:lumMod val="25000"/>
                  </a:schemeClr>
                </a:solidFill>
                <a:latin typeface="Abadi" panose="020B0604020104020204" pitchFamily="34" charset="0"/>
              </a:rPr>
              <a:t>Data Cleaning: Handling missing values, data type conversions.</a:t>
            </a:r>
          </a:p>
          <a:p>
            <a:pPr>
              <a:lnSpc>
                <a:spcPct val="100000"/>
              </a:lnSpc>
              <a:spcBef>
                <a:spcPts val="1400"/>
              </a:spcBef>
            </a:pPr>
            <a:r>
              <a:rPr lang="en-US" sz="1600" dirty="0">
                <a:solidFill>
                  <a:schemeClr val="accent3">
                    <a:lumMod val="25000"/>
                  </a:schemeClr>
                </a:solidFill>
                <a:latin typeface="Abadi" panose="020B0604020104020204" pitchFamily="34" charset="0"/>
              </a:rPr>
              <a:t>Data Integration: Combining data from multiple API endpoints.</a:t>
            </a:r>
          </a:p>
          <a:p>
            <a:pPr>
              <a:lnSpc>
                <a:spcPct val="100000"/>
              </a:lnSpc>
              <a:spcBef>
                <a:spcPts val="1400"/>
              </a:spcBef>
            </a:pPr>
            <a:r>
              <a:rPr lang="en-US" sz="1600" dirty="0">
                <a:solidFill>
                  <a:schemeClr val="accent3">
                    <a:lumMod val="25000"/>
                  </a:schemeClr>
                </a:solidFill>
                <a:latin typeface="Abadi" panose="020B0604020104020204" pitchFamily="34" charset="0"/>
              </a:rPr>
              <a:t>Data Storage: Storing cleaned and integrated data in Pandas </a:t>
            </a:r>
            <a:r>
              <a:rPr lang="en-US" sz="1600" dirty="0" err="1">
                <a:solidFill>
                  <a:schemeClr val="accent3">
                    <a:lumMod val="25000"/>
                  </a:schemeClr>
                </a:solidFill>
                <a:latin typeface="Abadi" panose="020B0604020104020204" pitchFamily="34" charset="0"/>
              </a:rPr>
              <a:t>DataFrames</a:t>
            </a:r>
            <a:r>
              <a:rPr lang="en-US" sz="1600" dirty="0">
                <a:solidFill>
                  <a:schemeClr val="accent3">
                    <a:lumMod val="25000"/>
                  </a:schemeClr>
                </a:solidFill>
                <a:latin typeface="Abadi" panose="020B0604020104020204" pitchFamily="34" charset="0"/>
              </a:rPr>
              <a:t>.</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100" dirty="0">
                <a:hlinkClick r:id="rId3"/>
              </a:rPr>
              <a:t>IBM-Data-Science/</a:t>
            </a:r>
            <a:r>
              <a:rPr lang="en-US" sz="1100" dirty="0" err="1">
                <a:hlinkClick r:id="rId3"/>
              </a:rPr>
              <a:t>spaceX</a:t>
            </a:r>
            <a:r>
              <a:rPr lang="en-US" sz="1100" dirty="0">
                <a:hlinkClick r:id="rId3"/>
              </a:rPr>
              <a:t>/jupyter-labs-spacex-data-collection-api-v2.ipynb at main · gp2001/IBM-Data-Science</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A4E98742-6A92-5BCC-5DD7-E68AFA90146A}"/>
              </a:ext>
            </a:extLst>
          </p:cNvPr>
          <p:cNvPicPr>
            <a:picLocks noChangeAspect="1"/>
          </p:cNvPicPr>
          <p:nvPr/>
        </p:nvPicPr>
        <p:blipFill>
          <a:blip r:embed="rId4"/>
          <a:stretch>
            <a:fillRect/>
          </a:stretch>
        </p:blipFill>
        <p:spPr>
          <a:xfrm>
            <a:off x="6827234" y="2521579"/>
            <a:ext cx="4906060" cy="235300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schemas.microsoft.com/office/2006/metadata/properties"/>
    <ds:schemaRef ds:uri="http://schemas.microsoft.com/office/2006/documentManagement/types"/>
    <ds:schemaRef ds:uri="http://schemas.microsoft.com/office/infopath/2007/PartnerControls"/>
    <ds:schemaRef ds:uri="f80a141d-92ca-4d3d-9308-f7e7b1d44ce8"/>
    <ds:schemaRef ds:uri="http://www.w3.org/XML/1998/namespace"/>
    <ds:schemaRef ds:uri="155be751-a274-42e8-93fb-f39d3b9bccc8"/>
    <ds:schemaRef ds:uri="http://schemas.openxmlformats.org/package/2006/metadata/core-properties"/>
    <ds:schemaRef ds:uri="http://purl.org/dc/dcmitype/"/>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146</TotalTime>
  <Words>1844</Words>
  <Application>Microsoft Office PowerPoint</Application>
  <PresentationFormat>Widescreen</PresentationFormat>
  <Paragraphs>213</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Gabriel Shamon</cp:lastModifiedBy>
  <cp:revision>200</cp:revision>
  <dcterms:created xsi:type="dcterms:W3CDTF">2021-04-29T18:58:34Z</dcterms:created>
  <dcterms:modified xsi:type="dcterms:W3CDTF">2025-03-13T13:31:51Z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